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1.tif"/><Relationship Id="rId6" Type="http://schemas.openxmlformats.org/officeDocument/2006/relationships/image" Target="../media/image3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tif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1.tif"/><Relationship Id="rId10" Type="http://schemas.openxmlformats.org/officeDocument/2006/relationships/image" Target="../media/image3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1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6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3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4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6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1" name="Group"/>
          <p:cNvGrpSpPr/>
          <p:nvPr/>
        </p:nvGrpSpPr>
        <p:grpSpPr>
          <a:xfrm>
            <a:off x="378747" y="6980907"/>
            <a:ext cx="8634297" cy="533361"/>
            <a:chOff x="-819517" y="0"/>
            <a:chExt cx="8634296" cy="533360"/>
          </a:xfrm>
        </p:grpSpPr>
        <p:pic>
          <p:nvPicPr>
            <p:cNvPr id="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" name="MDANSE 2018, Puerto de la cruz, Tenerife"/>
            <p:cNvSpPr txBox="1"/>
            <p:nvPr/>
          </p:nvSpPr>
          <p:spPr>
            <a:xfrm>
              <a:off x="-819518" y="269106"/>
              <a:ext cx="3004057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MDANSE 2018, Puerto de la cruz, Tenerife</a:t>
              </a:r>
            </a:p>
          </p:txBody>
        </p:sp>
      </p:grpSp>
      <p:sp>
        <p:nvSpPr>
          <p:cNvPr id="82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86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8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8004111" y="-77471"/>
            <a:ext cx="2060758" cy="1092082"/>
            <a:chOff x="0" y="0"/>
            <a:chExt cx="2060757" cy="1092080"/>
          </a:xfrm>
        </p:grpSpPr>
        <p:pic>
          <p:nvPicPr>
            <p:cNvPr id="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8319" y="70862"/>
              <a:ext cx="2042439" cy="1021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" name="MDANSE2018"/>
            <p:cNvSpPr txBox="1"/>
            <p:nvPr/>
          </p:nvSpPr>
          <p:spPr>
            <a:xfrm>
              <a:off x="0" y="0"/>
              <a:ext cx="160332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5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8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MDANSE 2018, Puerto de la cruz, Tenerife"/>
          <p:cNvSpPr txBox="1"/>
          <p:nvPr/>
        </p:nvSpPr>
        <p:spPr>
          <a:xfrm>
            <a:off x="378747" y="7250013"/>
            <a:ext cx="30040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MDANSE 2018, Puerto de la cruz, Tenerife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19" t="0" r="39207" b="0"/>
          <a:stretch>
            <a:fillRect/>
          </a:stretch>
        </p:blipFill>
        <p:spPr>
          <a:xfrm>
            <a:off x="8385597" y="1241149"/>
            <a:ext cx="1698657" cy="56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6345" y="2749004"/>
            <a:ext cx="7554967" cy="376376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ropbox.com/s/zx2hw92anu79qmd/BCC_fake.lau?dl=0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" name="Practical F: Build a triple-axis spectrometer!"/>
          <p:cNvSpPr txBox="1"/>
          <p:nvPr/>
        </p:nvSpPr>
        <p:spPr>
          <a:xfrm>
            <a:off x="499304" y="243893"/>
            <a:ext cx="6756138" cy="449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/>
            </a:lvl1pPr>
          </a:lstStyle>
          <a:p>
            <a:pPr/>
            <a:r>
              <a:t>Practical F: Build a triple-axis spectrometer!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us special features for this course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Plus special features for this course:</a:t>
            </a:r>
          </a:p>
        </p:txBody>
      </p:sp>
      <p:sp>
        <p:nvSpPr>
          <p:cNvPr id="149" name="New samples added, with parame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AutoNum type="arabicPeriod" startAt="1"/>
              <a:defRPr sz="2600"/>
            </a:pPr>
            <a:r>
              <a:t> New samples added, with parameters</a:t>
            </a:r>
          </a:p>
          <a:p>
            <a:pPr lvl="1" marL="685800" indent="-228600">
              <a:buSzPct val="100000"/>
              <a:buAutoNum type="alphaLcPeriod" startAt="1"/>
              <a:defRPr sz="2600"/>
            </a:pPr>
            <a:r>
              <a:t> Single crystal related:</a:t>
            </a:r>
          </a:p>
          <a:p>
            <a:pPr lvl="2" marL="1143000" indent="-228600">
              <a:buSzPct val="100000"/>
              <a:buChar char="•"/>
              <a:defRPr sz="2600"/>
            </a:pPr>
            <a:r>
              <a:t> SX: Flag to indicate use of Single_crystal (default 0)</a:t>
            </a:r>
          </a:p>
          <a:p>
            <a:pPr lvl="2" marL="1143000" indent="-228600">
              <a:buSzPct val="100000"/>
              <a:buChar char="•"/>
              <a:defRPr sz="2600"/>
            </a:pPr>
            <a:r>
              <a:t>mosaic: SX mosaicity in arc minutes (default 30)</a:t>
            </a:r>
          </a:p>
          <a:p>
            <a:pPr lvl="2" marL="1143000" indent="-228600">
              <a:buSzPct val="100000"/>
              <a:buChar char="•"/>
              <a:defRPr sz="2600"/>
            </a:pPr>
            <a:r>
              <a:t>delta_d_d: SX lattice spacing variation (default 1e-3)</a:t>
            </a:r>
          </a:p>
          <a:p>
            <a:pPr lvl="2" marL="1143000" indent="-228600">
              <a:buSzPct val="100000"/>
              <a:buChar char="•"/>
              <a:defRPr sz="2600"/>
            </a:pPr>
            <a:r>
              <a:t>Eplus: additive energy term (SX is elastic only)</a:t>
            </a:r>
            <a:br/>
          </a:p>
          <a:p>
            <a:pPr lvl="1" marL="685800" indent="-228600">
              <a:buSzPct val="100000"/>
              <a:buAutoNum type="alphaLcPeriod" startAt="1"/>
              <a:defRPr sz="2600"/>
            </a:pPr>
            <a:r>
              <a:t> Res_sample related:</a:t>
            </a:r>
          </a:p>
          <a:p>
            <a:pPr lvl="2" marL="1143000" indent="-228600">
              <a:buSzPct val="100000"/>
              <a:buChar char="•"/>
              <a:defRPr sz="2600"/>
            </a:pPr>
            <a:r>
              <a:t>RES: Flat q/E resolution mode (default 0)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un a scan"/>
          <p:cNvSpPr txBox="1"/>
          <p:nvPr>
            <p:ph type="title"/>
          </p:nvPr>
        </p:nvSpPr>
        <p:spPr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/>
            <a:r>
              <a:t>Run a scan</a:t>
            </a:r>
          </a:p>
        </p:txBody>
      </p:sp>
      <p:sp>
        <p:nvSpPr>
          <p:cNvPr id="153" name="Download this BCC structure to your working folder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27789" indent="-427789">
              <a:buSzPct val="100000"/>
              <a:buFontTx/>
              <a:buAutoNum type="arabicPeriod" startAt="1"/>
              <a:defRPr sz="2900"/>
            </a:pPr>
            <a:r>
              <a:t>Download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this BCC structure</a:t>
            </a:r>
            <a:r>
              <a:t> to your working folder</a:t>
            </a:r>
            <a:br/>
            <a:br/>
          </a:p>
          <a:p>
            <a:pPr marL="427789" indent="-427789">
              <a:buSzPct val="100000"/>
              <a:buFontTx/>
              <a:buAutoNum type="arabicPeriod" startAt="1"/>
              <a:defRPr sz="2900"/>
            </a:pPr>
            <a:r>
              <a:t>Perform an elastic scan around (100):</a:t>
            </a:r>
            <a:br/>
            <a:br/>
          </a:p>
          <a:p>
            <a:pPr marL="427789" indent="-427789">
              <a:buSzPct val="100000"/>
              <a:buFontTx/>
              <a:buAutoNum type="arabicPeriod" startAt="1"/>
              <a:defRPr sz="2900"/>
            </a:pPr>
            <a:r>
              <a:t>And an energy-scan (no inelastic contribution</a:t>
            </a:r>
            <a:br/>
            <a:r>
              <a:t>from sample)</a:t>
            </a:r>
            <a:br/>
            <a:br/>
          </a:p>
          <a:p>
            <a:pPr marL="427789" indent="-427789">
              <a:buSzPct val="100000"/>
              <a:buFontTx/>
              <a:buAutoNum type="arabicPeriod" startAt="1"/>
              <a:defRPr sz="2900"/>
            </a:pPr>
            <a:r>
              <a:t>Reduce mosaic and delta_d_d to “very small” values to mimic a delta function. Use to estimate elastic resolution.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mcrun templateTAS.instr QH=1.9,2.1 QK=0 QL=0 SX=1 Sqw_coh=BCC_fake.lau -N21 -n1e4"/>
          <p:cNvSpPr txBox="1"/>
          <p:nvPr/>
        </p:nvSpPr>
        <p:spPr>
          <a:xfrm>
            <a:off x="101600" y="3027250"/>
            <a:ext cx="10071101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i="0" sz="15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mcrun templateTAS.instr QH=1.9,2.1 QK=0 QL=0 SX=1 Sqw_coh=BCC_fake.lau -N21 -n1e4</a:t>
            </a:r>
          </a:p>
        </p:txBody>
      </p:sp>
      <p:sp>
        <p:nvSpPr>
          <p:cNvPr id="156" name="mcrun templateTAS.instr QH=2 QK=0 QL=0 EN=-1,1 SX=1 Sqw_coh=BCC_fake.lau -N21 -n1e4"/>
          <p:cNvSpPr txBox="1"/>
          <p:nvPr/>
        </p:nvSpPr>
        <p:spPr>
          <a:xfrm>
            <a:off x="59048" y="4765090"/>
            <a:ext cx="10458821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0" sz="1500"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mcrun templateTAS.instr QH=2 QK=0 QL=0 EN=-1,1 SX=1 Sqw_coh=BCC_fake.lau -N21 -n1e4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un a simulation, e.g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a simulation, e.g.</a:t>
            </a:r>
          </a:p>
        </p:txBody>
      </p:sp>
      <p:sp>
        <p:nvSpPr>
          <p:cNvPr id="159" name="mcrun templateTAS.instr QH=2 EN=0 RES=1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/>
            <a:br/>
            <a:r>
              <a:t>mcrun templateTAS.instr QH=2 EN=0 RES=1</a:t>
            </a:r>
          </a:p>
          <a:p>
            <a:pPr/>
          </a:p>
          <a:p>
            <a:pPr/>
            <a:r>
              <a:t>Use the command line util mcreplot.pl to look at the resolution ellipsoid 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1" name="Screen Shot 2018-09-22 at 11.17.29.png" descr="Screen Shot 2018-09-22 at 11.17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1214" y="3475053"/>
            <a:ext cx="4819551" cy="384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279" y="1652402"/>
            <a:ext cx="7032129" cy="562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AS ess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TAS essentials</a:t>
            </a:r>
          </a:p>
        </p:txBody>
      </p:sp>
      <p:sp>
        <p:nvSpPr>
          <p:cNvPr id="101" name="Spectrometer with 3 “axes”…"/>
          <p:cNvSpPr txBox="1"/>
          <p:nvPr>
            <p:ph type="body" idx="1"/>
          </p:nvPr>
        </p:nvSpPr>
        <p:spPr>
          <a:xfrm>
            <a:off x="140760" y="1440781"/>
            <a:ext cx="8961120" cy="5577842"/>
          </a:xfrm>
          <a:prstGeom prst="rect">
            <a:avLst/>
          </a:prstGeom>
        </p:spPr>
        <p:txBody>
          <a:bodyPr/>
          <a:lstStyle/>
          <a:p>
            <a:pPr/>
            <a:r>
              <a:t>Spectrometer with 3 “axes”</a:t>
            </a:r>
          </a:p>
          <a:p>
            <a:pPr/>
            <a:r>
              <a:t>1. Define incoming beam k</a:t>
            </a:r>
            <a:r>
              <a:rPr baseline="-5999"/>
              <a:t>i</a:t>
            </a:r>
            <a:r>
              <a:t> by a monochromator crystal (Bragg’s law)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" name="Circle"/>
          <p:cNvSpPr/>
          <p:nvPr/>
        </p:nvSpPr>
        <p:spPr>
          <a:xfrm>
            <a:off x="3853343" y="5594350"/>
            <a:ext cx="1270001" cy="1270000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4" name="Line"/>
          <p:cNvSpPr/>
          <p:nvPr/>
        </p:nvSpPr>
        <p:spPr>
          <a:xfrm>
            <a:off x="2788571" y="2997999"/>
            <a:ext cx="1283223" cy="246902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279" y="1652402"/>
            <a:ext cx="7032129" cy="562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pectrometer with 3 “axes”…"/>
          <p:cNvSpPr txBox="1"/>
          <p:nvPr>
            <p:ph type="body" idx="1"/>
          </p:nvPr>
        </p:nvSpPr>
        <p:spPr>
          <a:xfrm>
            <a:off x="140760" y="1440781"/>
            <a:ext cx="8961120" cy="5577842"/>
          </a:xfrm>
          <a:prstGeom prst="rect">
            <a:avLst/>
          </a:prstGeom>
        </p:spPr>
        <p:txBody>
          <a:bodyPr/>
          <a:lstStyle/>
          <a:p>
            <a:pPr/>
            <a:r>
              <a:t>Spectrometer with 3 “axes”</a:t>
            </a:r>
          </a:p>
          <a:p>
            <a:pPr/>
            <a:r>
              <a:t>2. A ‘sample-axis’ for zooming in on structural and dynamical aspects of the beam-sample interaction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" name="Circle"/>
          <p:cNvSpPr/>
          <p:nvPr/>
        </p:nvSpPr>
        <p:spPr>
          <a:xfrm>
            <a:off x="4260850" y="3295650"/>
            <a:ext cx="1270000" cy="1270000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0" name="Line"/>
          <p:cNvSpPr/>
          <p:nvPr/>
        </p:nvSpPr>
        <p:spPr>
          <a:xfrm>
            <a:off x="2473854" y="3061249"/>
            <a:ext cx="1695021" cy="6048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1" name="TAS ess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TAS essentials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279" y="1652402"/>
            <a:ext cx="7032129" cy="562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pectrometer with 3 “axes”…"/>
          <p:cNvSpPr txBox="1"/>
          <p:nvPr>
            <p:ph type="body" idx="1"/>
          </p:nvPr>
        </p:nvSpPr>
        <p:spPr>
          <a:xfrm>
            <a:off x="140760" y="1440781"/>
            <a:ext cx="8961120" cy="5577842"/>
          </a:xfrm>
          <a:prstGeom prst="rect">
            <a:avLst/>
          </a:prstGeom>
        </p:spPr>
        <p:txBody>
          <a:bodyPr/>
          <a:lstStyle/>
          <a:p>
            <a:pPr/>
            <a:r>
              <a:t>Spectrometer with 3 “axes”</a:t>
            </a:r>
          </a:p>
          <a:p>
            <a:pPr/>
            <a:r>
              <a:t>3. Define outgoing beam k</a:t>
            </a:r>
            <a:r>
              <a:rPr baseline="-5999"/>
              <a:t>f</a:t>
            </a:r>
            <a:r>
              <a:t> by an analyser crystal (Bragg’s law)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Circle"/>
          <p:cNvSpPr/>
          <p:nvPr/>
        </p:nvSpPr>
        <p:spPr>
          <a:xfrm>
            <a:off x="6342543" y="4375150"/>
            <a:ext cx="1270001" cy="1270000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7" name="Line"/>
          <p:cNvSpPr/>
          <p:nvPr/>
        </p:nvSpPr>
        <p:spPr>
          <a:xfrm>
            <a:off x="4134771" y="2656423"/>
            <a:ext cx="2457571" cy="1759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8" name="TAS ess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TAS essentials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279" y="1652402"/>
            <a:ext cx="7032129" cy="562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pectrometer with 3 “axes”…"/>
          <p:cNvSpPr txBox="1"/>
          <p:nvPr>
            <p:ph type="body" idx="1"/>
          </p:nvPr>
        </p:nvSpPr>
        <p:spPr>
          <a:xfrm>
            <a:off x="140760" y="1440781"/>
            <a:ext cx="8961120" cy="5577842"/>
          </a:xfrm>
          <a:prstGeom prst="rect">
            <a:avLst/>
          </a:prstGeom>
        </p:spPr>
        <p:txBody>
          <a:bodyPr/>
          <a:lstStyle/>
          <a:p>
            <a:pPr/>
            <a:r>
              <a:t>Spectrometer with 3 “axes”</a:t>
            </a:r>
          </a:p>
          <a:p>
            <a:pPr/>
            <a:r>
              <a:t>As a start we will not add collimation or consider focusing…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" name="Circle"/>
          <p:cNvSpPr/>
          <p:nvPr/>
        </p:nvSpPr>
        <p:spPr>
          <a:xfrm>
            <a:off x="6442257" y="3594701"/>
            <a:ext cx="1270001" cy="1270001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4" name="Circle"/>
          <p:cNvSpPr/>
          <p:nvPr/>
        </p:nvSpPr>
        <p:spPr>
          <a:xfrm>
            <a:off x="5223119" y="3829261"/>
            <a:ext cx="1270001" cy="1270001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5" name="Circle"/>
          <p:cNvSpPr/>
          <p:nvPr/>
        </p:nvSpPr>
        <p:spPr>
          <a:xfrm>
            <a:off x="4008639" y="4419698"/>
            <a:ext cx="1270001" cy="1270001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6" name="Circle"/>
          <p:cNvSpPr/>
          <p:nvPr/>
        </p:nvSpPr>
        <p:spPr>
          <a:xfrm>
            <a:off x="1782991" y="5603800"/>
            <a:ext cx="1270001" cy="1270001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7" name="TAS ess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TAS essentials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… with these 3 axes, we can study momentum- energy-transfer in the sample-beam interaction"/>
          <p:cNvSpPr txBox="1"/>
          <p:nvPr>
            <p:ph type="body" idx="1"/>
          </p:nvPr>
        </p:nvSpPr>
        <p:spPr>
          <a:xfrm>
            <a:off x="140760" y="1440781"/>
            <a:ext cx="8961120" cy="5577842"/>
          </a:xfrm>
          <a:prstGeom prst="rect">
            <a:avLst/>
          </a:prstGeom>
        </p:spPr>
        <p:txBody>
          <a:bodyPr/>
          <a:lstStyle/>
          <a:p>
            <a:pPr/>
            <a:r>
              <a:t>… with these 3 axes, we can study momentum- energy-transfer in the sample-beam interaction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580" y="2410541"/>
            <a:ext cx="6337632" cy="475819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AS ess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TAS essentials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1609" y="1246002"/>
            <a:ext cx="7032129" cy="562371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ask 1: build a simple, non-optimised TAS (5 mi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67512">
              <a:defRPr sz="3212"/>
            </a:pPr>
            <a:r>
              <a:t>Task 1: build a simple, non-optimised TAS (5 min)</a:t>
            </a:r>
          </a:p>
        </p:txBody>
      </p:sp>
      <p:sp>
        <p:nvSpPr>
          <p:cNvPr id="136" name="Assume “thermal” source, e.g. parameters of ILL Thermal tube in Source_g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9727" indent="-109727" defTabSz="438911">
              <a:spcBef>
                <a:spcPts val="400"/>
              </a:spcBef>
              <a:defRPr sz="1536"/>
            </a:pPr>
            <a:r>
              <a:t>Assume “thermal” source, e.g. parameters of ILL Thermal tube in Source_gen</a:t>
            </a:r>
          </a:p>
          <a:p>
            <a:pPr lvl="1" marL="329184" indent="-109727" defTabSz="438911">
              <a:spcBef>
                <a:spcPts val="400"/>
              </a:spcBef>
              <a:buSzPct val="45000"/>
              <a:buChar char="l"/>
              <a:defRPr sz="1536"/>
            </a:pPr>
            <a:r>
              <a:t>Hint: use the mcdoc utility!</a:t>
            </a:r>
          </a:p>
          <a:p>
            <a:pPr marL="109727" indent="-109727" defTabSz="438911">
              <a:spcBef>
                <a:spcPts val="400"/>
              </a:spcBef>
              <a:defRPr sz="1536"/>
            </a:pPr>
          </a:p>
          <a:p>
            <a:pPr marL="109727" indent="-109727" defTabSz="438911">
              <a:spcBef>
                <a:spcPts val="400"/>
              </a:spcBef>
              <a:defRPr sz="1536"/>
            </a:pPr>
            <a:r>
              <a:t>“Reactor-face” TAS</a:t>
            </a:r>
          </a:p>
          <a:p>
            <a:pPr lvl="1" marL="329184" indent="-109727" defTabSz="438911">
              <a:spcBef>
                <a:spcPts val="400"/>
              </a:spcBef>
              <a:buSzPct val="45000"/>
              <a:buChar char="l"/>
              <a:defRPr sz="1536"/>
            </a:pPr>
            <a:r>
              <a:t>Mono:</a:t>
            </a:r>
          </a:p>
          <a:p>
            <a:pPr lvl="2" marL="548640" indent="-109727" defTabSz="438911">
              <a:spcBef>
                <a:spcPts val="400"/>
              </a:spcBef>
              <a:defRPr sz="1536"/>
            </a:pPr>
            <a:r>
              <a:t>@ 3 m</a:t>
            </a:r>
          </a:p>
          <a:p>
            <a:pPr lvl="2" marL="548640" indent="-109727" defTabSz="438911">
              <a:spcBef>
                <a:spcPts val="400"/>
              </a:spcBef>
              <a:defRPr sz="1536"/>
            </a:pPr>
            <a:r>
              <a:t>10x10 cm mono, PG002</a:t>
            </a:r>
          </a:p>
          <a:p>
            <a:pPr lvl="2" marL="548640" indent="-109727" defTabSz="438911">
              <a:spcBef>
                <a:spcPts val="400"/>
              </a:spcBef>
              <a:defRPr sz="1536"/>
            </a:pPr>
            <a:r>
              <a:t>No focusing</a:t>
            </a:r>
          </a:p>
          <a:p>
            <a:pPr lvl="1" marL="329184" indent="-109727" defTabSz="438911">
              <a:spcBef>
                <a:spcPts val="400"/>
              </a:spcBef>
              <a:buSzPct val="45000"/>
              <a:buChar char="l"/>
              <a:defRPr sz="1536"/>
            </a:pPr>
            <a:r>
              <a:t>Sample pos:</a:t>
            </a:r>
          </a:p>
          <a:p>
            <a:pPr lvl="2" marL="548640" indent="-109727" defTabSz="438911">
              <a:spcBef>
                <a:spcPts val="400"/>
              </a:spcBef>
              <a:defRPr sz="1536"/>
            </a:pPr>
            <a:r>
              <a:t>Start with Incoherent scatterer (cylinder 7 cm tall, 1 cm dia)</a:t>
            </a:r>
          </a:p>
          <a:p>
            <a:pPr lvl="2" marL="548640" indent="-109727" defTabSz="438911">
              <a:spcBef>
                <a:spcPts val="400"/>
              </a:spcBef>
              <a:defRPr sz="1536"/>
            </a:pPr>
            <a:r>
              <a:t>2 m from mono</a:t>
            </a:r>
          </a:p>
          <a:p>
            <a:pPr lvl="1" marL="329184" indent="-109727" defTabSz="438911">
              <a:spcBef>
                <a:spcPts val="400"/>
              </a:spcBef>
              <a:buSzPct val="45000"/>
              <a:buChar char="l"/>
              <a:defRPr sz="1536"/>
            </a:pPr>
            <a:r>
              <a:t>Analyser</a:t>
            </a:r>
          </a:p>
          <a:p>
            <a:pPr lvl="2" marL="548640" indent="-109727" defTabSz="438911">
              <a:spcBef>
                <a:spcPts val="400"/>
              </a:spcBef>
              <a:defRPr sz="1536"/>
            </a:pPr>
            <a:r>
              <a:t>@ 1m from sample</a:t>
            </a:r>
          </a:p>
          <a:p>
            <a:pPr lvl="2" marL="548640" indent="-109727" defTabSz="438911">
              <a:spcBef>
                <a:spcPts val="400"/>
              </a:spcBef>
              <a:defRPr sz="1536"/>
            </a:pPr>
            <a:r>
              <a:t>10x10 cm mono, PG002</a:t>
            </a:r>
          </a:p>
          <a:p>
            <a:pPr lvl="2" marL="548640" indent="-109727" defTabSz="438911">
              <a:spcBef>
                <a:spcPts val="400"/>
              </a:spcBef>
              <a:defRPr sz="1536"/>
            </a:pPr>
            <a:r>
              <a:t>No focusing</a:t>
            </a:r>
          </a:p>
          <a:p>
            <a:pPr lvl="1" marL="329184" indent="-109727" defTabSz="438911">
              <a:spcBef>
                <a:spcPts val="400"/>
              </a:spcBef>
              <a:buSzPct val="45000"/>
              <a:buChar char="l"/>
              <a:defRPr sz="1536"/>
            </a:pPr>
            <a:r>
              <a:t>Detector</a:t>
            </a:r>
          </a:p>
          <a:p>
            <a:pPr lvl="2" marL="548640" indent="-109727" defTabSz="438911">
              <a:spcBef>
                <a:spcPts val="400"/>
              </a:spcBef>
              <a:defRPr sz="1536"/>
            </a:pPr>
            <a:r>
              <a:t>PSD</a:t>
            </a:r>
          </a:p>
          <a:p>
            <a:pPr marL="109727" indent="-109727" defTabSz="438911">
              <a:spcBef>
                <a:spcPts val="400"/>
              </a:spcBef>
              <a:defRPr sz="1536"/>
            </a:pPr>
          </a:p>
          <a:p>
            <a:pPr marL="109727" indent="-109727" defTabSz="438911">
              <a:spcBef>
                <a:spcPts val="400"/>
              </a:spcBef>
              <a:defRPr sz="1536"/>
            </a:pPr>
            <a:r>
              <a:t>You can of course use other monitors along the way if you wish</a:t>
            </a:r>
          </a:p>
          <a:p>
            <a:pPr marL="109727" indent="-109727" defTabSz="438911">
              <a:spcBef>
                <a:spcPts val="400"/>
              </a:spcBef>
              <a:defRPr sz="1536"/>
            </a:pPr>
            <a:r>
              <a:t>Recommendation: Use Arm’s for the rotation (in- and out-going)</a:t>
            </a:r>
          </a:p>
          <a:p>
            <a:pPr marL="109727" indent="-109727" defTabSz="438911">
              <a:spcBef>
                <a:spcPts val="400"/>
              </a:spcBef>
              <a:defRPr sz="1536"/>
            </a:pPr>
            <a:r>
              <a:t>Recommendation: Use rotation-angles of (A1,A2) (A3,A4) (A5,A6)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nce built, perform sc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Once built, perform scan</a:t>
            </a:r>
          </a:p>
        </p:txBody>
      </p:sp>
      <p:sp>
        <p:nvSpPr>
          <p:cNvPr id="140" name="Set up for 2Å neutrons at both ana and mo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for 2Å neutrons at both ana and mono</a:t>
            </a:r>
          </a:p>
          <a:p>
            <a:pPr/>
            <a:r>
              <a:t>Perform a “rocking curve” i.e. A1 scan</a:t>
            </a:r>
          </a:p>
          <a:p>
            <a:pPr/>
          </a:p>
          <a:p>
            <a:pPr/>
            <a:r>
              <a:t>Go Go Go!!</a:t>
            </a:r>
          </a:p>
          <a:p>
            <a:pPr/>
          </a:p>
          <a:p>
            <a:pPr/>
            <a:r>
              <a:t>Clock is ticking!!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" name="aQ53yz.gif" descr="aQ53yz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7226" y="3915470"/>
            <a:ext cx="4915924" cy="2758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et’s cheat a little: template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Let’s cheat a little: templateTAS</a:t>
            </a:r>
          </a:p>
        </p:txBody>
      </p:sp>
      <p:sp>
        <p:nvSpPr>
          <p:cNvPr id="145" name="Lots of work done for you, including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Lots of work done for you, including:</a:t>
            </a:r>
          </a:p>
          <a:p>
            <a:pPr/>
          </a:p>
          <a:p>
            <a:pPr lvl="1" marL="685800" indent="-228600">
              <a:buSzPct val="45000"/>
              <a:buChar char="l"/>
            </a:pPr>
            <a:r>
              <a:t>Reciprocal space calculator </a:t>
            </a:r>
            <a:br/>
            <a:r>
              <a:t>(from original TASmad code)</a:t>
            </a:r>
          </a:p>
          <a:p>
            <a:pPr lvl="1" marL="685800" indent="-228600">
              <a:buSzPct val="45000"/>
              <a:buChar char="l"/>
            </a:pPr>
          </a:p>
          <a:p>
            <a:pPr lvl="1" marL="685800" indent="-228600">
              <a:buSzPct val="45000"/>
              <a:buChar char="l"/>
            </a:pPr>
            <a:r>
              <a:t>Automatic focusing options for both Mono </a:t>
            </a:r>
            <a:br/>
            <a:r>
              <a:t>and Ana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